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66"/>
  </p:notesMasterIdLst>
  <p:sldIdLst>
    <p:sldId id="256" r:id="rId2"/>
    <p:sldId id="292" r:id="rId3"/>
    <p:sldId id="29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4" r:id="rId13"/>
    <p:sldId id="295" r:id="rId14"/>
    <p:sldId id="296" r:id="rId15"/>
    <p:sldId id="269" r:id="rId16"/>
    <p:sldId id="270" r:id="rId17"/>
    <p:sldId id="299" r:id="rId18"/>
    <p:sldId id="300" r:id="rId19"/>
    <p:sldId id="301" r:id="rId20"/>
    <p:sldId id="302" r:id="rId21"/>
    <p:sldId id="304" r:id="rId22"/>
    <p:sldId id="305" r:id="rId23"/>
    <p:sldId id="298" r:id="rId24"/>
    <p:sldId id="272" r:id="rId25"/>
    <p:sldId id="306" r:id="rId26"/>
    <p:sldId id="307" r:id="rId27"/>
    <p:sldId id="308" r:id="rId28"/>
    <p:sldId id="309" r:id="rId29"/>
    <p:sldId id="311" r:id="rId30"/>
    <p:sldId id="312" r:id="rId31"/>
    <p:sldId id="313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7" r:id="rId42"/>
    <p:sldId id="328" r:id="rId43"/>
    <p:sldId id="329" r:id="rId44"/>
    <p:sldId id="332" r:id="rId45"/>
    <p:sldId id="333" r:id="rId46"/>
    <p:sldId id="334" r:id="rId47"/>
    <p:sldId id="335" r:id="rId48"/>
    <p:sldId id="337" r:id="rId49"/>
    <p:sldId id="338" r:id="rId50"/>
    <p:sldId id="339" r:id="rId51"/>
    <p:sldId id="342" r:id="rId52"/>
    <p:sldId id="343" r:id="rId53"/>
    <p:sldId id="344" r:id="rId54"/>
    <p:sldId id="345" r:id="rId55"/>
    <p:sldId id="347" r:id="rId56"/>
    <p:sldId id="349" r:id="rId57"/>
    <p:sldId id="350" r:id="rId58"/>
    <p:sldId id="351" r:id="rId59"/>
    <p:sldId id="352" r:id="rId60"/>
    <p:sldId id="353" r:id="rId61"/>
    <p:sldId id="354" r:id="rId62"/>
    <p:sldId id="355" r:id="rId63"/>
    <p:sldId id="356" r:id="rId64"/>
    <p:sldId id="359" r:id="rId6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288C0F3-9BDA-4C8A-970C-43A2D438DA8C}">
  <a:tblStyle styleId="{8288C0F3-9BDA-4C8A-970C-43A2D438DA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25" y="0"/>
            <a:ext cx="9144224" cy="5143512"/>
            <a:chOff x="-225" y="0"/>
            <a:chExt cx="9144224" cy="5143512"/>
          </a:xfrm>
        </p:grpSpPr>
        <p:sp>
          <p:nvSpPr>
            <p:cNvPr id="11" name="Google Shape;11;p2"/>
            <p:cNvSpPr/>
            <p:nvPr/>
          </p:nvSpPr>
          <p:spPr>
            <a:xfrm>
              <a:off x="0" y="0"/>
              <a:ext cx="61002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75" y="1541675"/>
              <a:ext cx="6870000" cy="2060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477595" y="4477088"/>
              <a:ext cx="666403" cy="666424"/>
              <a:chOff x="7996345" y="980275"/>
              <a:chExt cx="666403" cy="666424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" name="Google Shape;30;p2"/>
            <p:cNvGrpSpPr/>
            <p:nvPr/>
          </p:nvGrpSpPr>
          <p:grpSpPr>
            <a:xfrm>
              <a:off x="7042555" y="1541664"/>
              <a:ext cx="730045" cy="2060087"/>
              <a:chOff x="7022220" y="1541675"/>
              <a:chExt cx="666403" cy="1880499"/>
            </a:xfrm>
          </p:grpSpPr>
          <p:sp>
            <p:nvSpPr>
              <p:cNvPr id="31" name="Google Shape;31;p2"/>
              <p:cNvSpPr/>
              <p:nvPr/>
            </p:nvSpPr>
            <p:spPr>
              <a:xfrm>
                <a:off x="7022220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7224547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7426873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7022220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7224547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7426873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7022220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7224547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7426873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7022220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7224547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7426873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629199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629199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629199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629224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022220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7224547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7426873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7022220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7224547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426873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7022220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7224547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7426873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022220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224547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426873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629199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629199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629199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629224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022220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224547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7426873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022220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7224547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26873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7629199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629224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2"/>
            <p:cNvGrpSpPr/>
            <p:nvPr/>
          </p:nvGrpSpPr>
          <p:grpSpPr>
            <a:xfrm>
              <a:off x="-225" y="2008293"/>
              <a:ext cx="301775" cy="1126923"/>
              <a:chOff x="-225" y="1987280"/>
              <a:chExt cx="318900" cy="1190873"/>
            </a:xfrm>
          </p:grpSpPr>
          <p:sp>
            <p:nvSpPr>
              <p:cNvPr id="72" name="Google Shape;72;p2"/>
              <p:cNvSpPr/>
              <p:nvPr/>
            </p:nvSpPr>
            <p:spPr>
              <a:xfrm>
                <a:off x="-175" y="1987280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-175" y="2255817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-175" y="2524353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" name="Google Shape;77;p2"/>
            <p:cNvGrpSpPr/>
            <p:nvPr/>
          </p:nvGrpSpPr>
          <p:grpSpPr>
            <a:xfrm>
              <a:off x="8842175" y="668859"/>
              <a:ext cx="301822" cy="872807"/>
              <a:chOff x="-225" y="2255817"/>
              <a:chExt cx="318950" cy="922336"/>
            </a:xfrm>
          </p:grpSpPr>
          <p:sp>
            <p:nvSpPr>
              <p:cNvPr id="78" name="Google Shape;78;p2"/>
              <p:cNvSpPr/>
              <p:nvPr/>
            </p:nvSpPr>
            <p:spPr>
              <a:xfrm>
                <a:off x="-175" y="2255817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-175" y="25243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" name="Google Shape;82;p2"/>
            <p:cNvGrpSpPr/>
            <p:nvPr/>
          </p:nvGrpSpPr>
          <p:grpSpPr>
            <a:xfrm>
              <a:off x="5798375" y="4270684"/>
              <a:ext cx="301822" cy="872807"/>
              <a:chOff x="1611209" y="2255817"/>
              <a:chExt cx="318950" cy="92233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1611259" y="2255817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611259" y="25243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611209" y="2792878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611209" y="30614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" name="Google Shape;87;p2"/>
            <p:cNvGrpSpPr/>
            <p:nvPr/>
          </p:nvGrpSpPr>
          <p:grpSpPr>
            <a:xfrm>
              <a:off x="685795" y="0"/>
              <a:ext cx="666403" cy="666424"/>
              <a:chOff x="7996345" y="980275"/>
              <a:chExt cx="666403" cy="666424"/>
            </a:xfrm>
          </p:grpSpPr>
          <p:sp>
            <p:nvSpPr>
              <p:cNvPr id="88" name="Google Shape;88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5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258" name="Google Shape;258;p5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1" name="Google Shape;261;p5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262" name="Google Shape;262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5" name="Google Shape;265;p5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266" name="Google Shape;266;p5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5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5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5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5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5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5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5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5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5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5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5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5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2" name="Google Shape;282;p5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283" name="Google Shape;283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86" name="Google Shape;286;p5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5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288" name="Google Shape;288;p5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fld id="{4BF768FE-B072-4853-B5B1-4D59987C3A3E}" type="datetimeFigureOut">
              <a:rPr lang="en-US" smtClean="0"/>
              <a:pPr/>
              <a:t>05-11-21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6C5C-7116-4A6E-AED1-CAB7B7D91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14800" y="1599700"/>
            <a:ext cx="7189500" cy="28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▪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lvl="2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lvl="3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lvl="4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lvl="5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lvl="6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lvl="7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lvl="8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60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syphillisppt-140126093313-phpapp02/95/syphillis-18-638.jpg?cb=139072891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3"/>
          <p:cNvSpPr txBox="1">
            <a:spLocks noGrp="1"/>
          </p:cNvSpPr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 PALLIDUM</a:t>
            </a:r>
            <a:endParaRPr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8400" y="4324350"/>
            <a:ext cx="2057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DR.R.S.GOPIKA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DEPT of PATHOLOGY SKHMC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Proliferative endarteritis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Ischaemia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produced by vascular lesions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Immune response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lesions  – T-cells, plasma cells and macrophages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STAGES OF SYPHILIS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775" y="1352550"/>
            <a:ext cx="6650700" cy="31331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Latent </a:t>
            </a:r>
          </a:p>
          <a:p>
            <a:pPr marL="1295400" lvl="2"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latent </a:t>
            </a:r>
          </a:p>
          <a:p>
            <a:pPr marL="1295400" lvl="2"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latent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 or tertiary </a:t>
            </a:r>
          </a:p>
          <a:p>
            <a:pPr marL="1714500" lvl="3" indent="-342900">
              <a:lnSpc>
                <a:spcPct val="90000"/>
              </a:lnSpc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Cardiovascular syphilis</a:t>
            </a:r>
          </a:p>
          <a:p>
            <a:pPr marL="1714500" lvl="3" indent="-342900">
              <a:lnSpc>
                <a:spcPct val="90000"/>
              </a:lnSpc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benign (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SYPHILIS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599700"/>
            <a:ext cx="7563225" cy="333425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painless ulcer is presentation at the site of entry.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3 weeks after infection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 -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Chancre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during this time the spirochetes will get into blood &amp; spread to target organs (Lymph nodes, joints, muscle, skin, liver, etc)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Chancre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Starts as painless,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erythematous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indurated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papule – ulcer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Usually single , painless, clean, well defined.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Nontender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markedly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indurated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Inguinal lymph node invariably involved •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Site - genital,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perineal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anal area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 spontaneously leaving behind tissue paper scar.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PRIMARY SYPHILIS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8200" y="1428750"/>
            <a:ext cx="7924799" cy="305695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classically rubbery, painless, bilateral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ingunal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lymph node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Histopathologic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hallmarks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endarteritis (which in some instances may be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obliterative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nature) and a plasma cell–rich infiltrate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Serologic tests for syphilis may not be positive during early primary syphilis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syphilis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76350"/>
            <a:ext cx="8458200" cy="320935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develops 4-8 weeks after the healing of primary lesion. Skin and mucous membranes are commonly affected.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 lesions: 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Skin rashes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Condylomata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lata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mucocutaneous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papules which coalesce to form large pink to grey lesions in warm moist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intertriginous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areas 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perianal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iegion,vulva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scrotum)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Mucous patches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(superficial  mucosal erosions)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Generalized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lymphadenoparhy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e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manifestations of secondary syphilis - Rashes, -Malaise,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fever,weight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loss ,Alopecia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Serological tests – highest especially in red lesions in vagina or mouth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Syphilis      -Macular Eruption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Exanthematic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6-8 weeks after chancre,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extends rapidly,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last for - hours to months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Round indistinct, slightly scaling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ham-colored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macules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Pain,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pruritus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may be present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Generalized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Syphilis-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Papular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Eruptions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599700"/>
            <a:ext cx="7487025" cy="2886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symmetric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papular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eruption appears 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involving entire trunk and the extremities, palm and soles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Papules - reddish brown,scaly,discrete,0.5–2 cm in diameter</a:t>
            </a:r>
          </a:p>
          <a:p>
            <a:pPr>
              <a:lnSpc>
                <a:spcPct val="90000"/>
              </a:lnSpc>
              <a:defRPr/>
            </a:pP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Ollendorf’s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sign-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there is deep dermal tenderness on pressing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Syphilis-Mucous membrane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276350"/>
            <a:ext cx="7791825" cy="3209350"/>
          </a:xfrm>
        </p:spPr>
        <p:txBody>
          <a:bodyPr/>
          <a:lstStyle/>
          <a:p>
            <a:pPr>
              <a:buNone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Mucous patches </a:t>
            </a:r>
          </a:p>
          <a:p>
            <a:pPr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macerated, flat. Grayish, rounded erosions covered by a delicate, soggy membrane.</a:t>
            </a:r>
          </a:p>
          <a:p>
            <a:pPr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Highly infectious, </a:t>
            </a:r>
          </a:p>
          <a:p>
            <a:pPr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 on tonsils, tongue, pharynx, gums, lips,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buccal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areas, or on the genitalia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541675"/>
            <a:ext cx="8686800" cy="2060100"/>
          </a:xfrm>
        </p:spPr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"He who knows syphilis,</a:t>
            </a:r>
            <a:br>
              <a:rPr lang="en-US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 knows medicine" </a:t>
            </a:r>
            <a:br>
              <a:rPr lang="en-US" i="1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489950" y="4489450"/>
            <a:ext cx="654050" cy="65405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  <p:sp>
        <p:nvSpPr>
          <p:cNvPr id="6" name="Rectangle 5"/>
          <p:cNvSpPr/>
          <p:nvPr/>
        </p:nvSpPr>
        <p:spPr>
          <a:xfrm>
            <a:off x="1524000" y="51435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</a:rPr>
              <a:t>Sir William Osler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Mucous patches 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" name="Picture 2" descr="D:\BOLOGNIA\images\82FF8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76350"/>
            <a:ext cx="82296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Histologic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examination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774" y="1599700"/>
            <a:ext cx="7791825" cy="28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proliferative endarteritis, 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lymphoplasmacytic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inflammatory infiltrate.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Spirochetes are present and easily demonstrable within the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mucocutaneous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lesions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mucocutaneous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lesions of both primary and secondary syphilis are highly infectious.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Latent period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13285"/>
            <a:ext cx="8650288" cy="3086100"/>
          </a:xfrm>
        </p:spPr>
        <p:txBody>
          <a:bodyPr/>
          <a:lstStyle/>
          <a:p>
            <a:pPr marL="749300" lvl="1" indent="-23018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Following secondary disease, host enters latent period</a:t>
            </a:r>
          </a:p>
          <a:p>
            <a:pPr marL="963613" lvl="2">
              <a:spcBef>
                <a:spcPct val="50000"/>
              </a:spcBef>
              <a:buFontTx/>
              <a:buChar char="•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4 years = early latent</a:t>
            </a:r>
          </a:p>
          <a:p>
            <a:pPr marL="963613" lvl="2">
              <a:spcBef>
                <a:spcPct val="50000"/>
              </a:spcBef>
              <a:buFontTx/>
              <a:buChar char="•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Subsequent period = late latent</a:t>
            </a:r>
          </a:p>
          <a:p>
            <a:pPr marL="749300" lvl="1" indent="-23018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About 40% of late latent patients progress to late tertiary syphilitic disease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Latent syphilis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76350"/>
            <a:ext cx="8458199" cy="320935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 characterized by absence of clinical manifestations of syphilis with positive serological rests for syphilis and normal CSF findings.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may be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latent syphilis (occurs  within first year after infection)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latent syphilis (occurs after die first year of infection).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Pts are still infectious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lang="e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Latent syphilis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774" y="1599700"/>
            <a:ext cx="7487025" cy="2886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Latent syphilis may have one of the following fates: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Persistent lifelong infection (common)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 of late syphilis (rare)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Spontaneous cure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lang="e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Tertiary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There may be an interval of 1 - 20 yrs from acute infection to clinical onset of tertiary stages of disease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Tertiary syphilis divided into three main groups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benign syphilis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Cardiovascular syphilis </a:t>
            </a:r>
          </a:p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BENIGN TERTIARY SYPHILIS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BENIGN TERTIARY SYPHILIS&#10;- Characterized by gumma &amp; appear ..."/>
              </a:rPr>
              <a:t> 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Characterized by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appear 3-10 yrs after infection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proliferative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inflammatory process causing destructive of affected tissues </a:t>
            </a: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Most lesions occur in skin and bones, with lesser frequency in mucosa and of viscera muscles and ocular structures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Tertiary-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Syphilid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Nodular-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reddish brown firm papules or nodules 2mm or larger, scales.</a:t>
            </a:r>
          </a:p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larger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Syphilid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8200" y="1599700"/>
            <a:ext cx="7619999" cy="35438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Nodular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noduloulcerative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lesions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deep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indurated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nodule reddish brown in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that varies in size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Multiple nodules  sometimes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Site –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face ,scapular,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interscapular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areas and extremities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remain for weeks or months and heal without breaking down but - show scarring 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nodular lesions break down to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noduloulcerative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form, they heal leaving atrophic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noncontractile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scar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solitary lesions </a:t>
            </a:r>
          </a:p>
          <a:p>
            <a:pPr eaLnBrk="1" hangingPunct="1">
              <a:defRPr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inflammation with central necrosis . 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most often in the skin, skeletal system, mouth, upper respiratory tract, liver, and GIT.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Start as nodule, solitary or multiple breaks to form punched out ulcers.</a:t>
            </a:r>
          </a:p>
          <a:p>
            <a:pPr eaLnBrk="1" hangingPunct="1">
              <a:defRPr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ept.Of Pathology\Desktop\062618_LR_syphilis_fea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00200" y="133350"/>
            <a:ext cx="662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 PALLIDUM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features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contains a central zone of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coagulation necrosis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surrounded by a mixed inflammatory infiltrate composed of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lymphocytes, plasma cells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epithelioid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occasional giant cells, and a peripheral zone of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dense fibrous tissue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different sites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352550"/>
            <a:ext cx="7944226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Skeleton-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periostitis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gummatous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osteitis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sclerosing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osteitis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C/Fs-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pain (especially nocturnal), tenderness, swelling, bony tumor, stiffness and limited motion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Gummatous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osteitis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nasal bones, hard palate and nasal septum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Digestive system-can involve any part 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liver -most common 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Myocardium-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especially of the left ventricle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Cardiovascular Syphilis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599700"/>
            <a:ext cx="7715625" cy="2886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Clinically manifest after latent period of 15–30 years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Pathology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predilection for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vasa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vasorum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aorta particularly the proximal aorta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transmural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inflammatory lesions - endarteritis of these vessels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Cardiovascular syphilis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CVS involvement leads to-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aortitis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aortic regurgitation,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saccular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aneurysm,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and coronary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ostial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stenosis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Cardiovascular syphilis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774" y="1352550"/>
            <a:ext cx="7791825" cy="379095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Endarteritis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obliterans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vasa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vasorum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scarring of the media of the proximal aortic wall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loss of elasticity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dilation of the aortic root and arch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aortic insufficiency , aneurysms proximal aorta.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narrowing of the coronary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arter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ostia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due to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subintimal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scarring  leads to  secondary myocardial ischemia.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1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en-US" sz="3200" dirty="0"/>
          </a:p>
        </p:txBody>
      </p:sp>
      <p:sp>
        <p:nvSpPr>
          <p:cNvPr id="67591" name="Down Arrow 6"/>
          <p:cNvSpPr>
            <a:spLocks noChangeArrowheads="1"/>
          </p:cNvSpPr>
          <p:nvPr/>
        </p:nvSpPr>
        <p:spPr bwMode="auto">
          <a:xfrm>
            <a:off x="4038600" y="3028950"/>
            <a:ext cx="152400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4038600" y="188595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038600" y="249555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114800" y="356235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Bovinum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8200" y="1352550"/>
            <a:ext cx="8305799" cy="379095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to Syphilitic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aortitis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the aortic valve ring becomes dilated                        aortic valve insufficiency. 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blood regurgitates into the left ventricle between each systole         volume overload         ventricular wall hypertrophies .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massive ventricle can lead to a heart weighing over 1000 grams (N-350 grams), known as "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Bovinum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 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2" name="Right Arrow 3"/>
          <p:cNvSpPr>
            <a:spLocks noChangeArrowheads="1"/>
          </p:cNvSpPr>
          <p:nvPr/>
        </p:nvSpPr>
        <p:spPr bwMode="auto">
          <a:xfrm>
            <a:off x="4495800" y="1581150"/>
            <a:ext cx="1905000" cy="11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3" name="Right Arrow 4"/>
          <p:cNvSpPr>
            <a:spLocks noChangeArrowheads="1"/>
          </p:cNvSpPr>
          <p:nvPr/>
        </p:nvSpPr>
        <p:spPr bwMode="auto">
          <a:xfrm>
            <a:off x="3962400" y="1962150"/>
            <a:ext cx="1219200" cy="1714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4" name="Right Arrow 5"/>
          <p:cNvSpPr>
            <a:spLocks noChangeArrowheads="1"/>
          </p:cNvSpPr>
          <p:nvPr/>
        </p:nvSpPr>
        <p:spPr bwMode="auto">
          <a:xfrm>
            <a:off x="2209800" y="2952750"/>
            <a:ext cx="5334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029200" y="302895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Divided into 5 groups, which may overlap: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Asymptomatic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Syphilitic meningitis </a:t>
            </a:r>
          </a:p>
          <a:p>
            <a:pPr lvl="1"/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Meningovascular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syphilis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paresis</a:t>
            </a:r>
          </a:p>
          <a:p>
            <a:pPr lvl="1"/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dorsalis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Asymptomatic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CSF abnormalities,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such as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pleocytosis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protein elevation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reactive VDRL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endParaRPr lang="en-IN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A/c or sub acute meningitis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present within 1 year of infection.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-headache, nausea, vomiting, neck stiff-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ness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cranial nerve disorders (SNHL, visual), seizures, delirium, increased ICP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en-IN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Meningovascular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involvement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774" y="1599700"/>
            <a:ext cx="7563225" cy="3410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5–10 years after infection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endarteritis &amp;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inflammation→cerebrovascular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thrombosis &amp;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infartion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presents as a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subacute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encephalitic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prodrome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is followed by a gradually progressive vascular syndrome.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 PALLIDUM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99700"/>
            <a:ext cx="8534399" cy="2886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negative,Size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–10–14  X 0.1–0.2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regular spirals at interval of about 1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does not have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lipopolysaccharide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(LPS)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long-flagella are inserted into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periplasm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endoflagella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actively motile, moving with a corkscrew motion, with bending and flexing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 time - 30–33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71550"/>
            <a:ext cx="8574088" cy="36278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Hemiplegia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aphasia,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hemianopsia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transverse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myelitis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progressive muscular atrophy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CN palsies-  CN IIX, III, IV, VI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“Argyll Robertson Pupil”  accommodates, but doesn’t react  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Parenchymatous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neurosyphilis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None/>
              <a:defRPr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more than 10 years after infection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classical patterns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Tabes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Dorsalis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- General Paresis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 paresis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774" y="1352550"/>
            <a:ext cx="7791825" cy="379095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10-20 years after initial infection   -changes in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personality,</a:t>
            </a:r>
          </a:p>
          <a:p>
            <a:pPr eaLnBrk="1" hangingPunct="1">
              <a:defRPr/>
            </a:pP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ensorium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(illusions, delusions, hallucinations),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intellect (decrease in recent memory and orientation, judgment, calculations, insight), and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peech.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affect reflexes (hyperactive),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eye (Argyll Robertson pupils) -uncommon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Tabes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dorsalis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syphilitic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myelopathy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774" y="1428750"/>
            <a:ext cx="7639425" cy="371475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takes 25–30 years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demyelination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posterior columns, dorsal roots, and dorsal root ganglia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ataxia, wide-based gait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footslap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paresthesia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bladder disturbances; impotence;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-loss of position, deep pain, and temperature sensations.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Trophic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joint degeneration (Charcot’s joints),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optic atrophy and Argyll Robertson pupils.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Congenital Syphilis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transmitted in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utero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after the first 16 weeks of pregnancy,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therefore it is usually not a cause of abortion during the first trimester.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Manifestations of congenital syphilis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Include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stillbirth,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early infantile syphilis,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and late (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tardive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congenital syphilis.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stillbirth 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599700"/>
            <a:ext cx="7563225" cy="2886000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most common manifestations are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hepatomegaly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bone abnormalities, 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pancreatic fibrosis,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and </a:t>
            </a:r>
          </a:p>
          <a:p>
            <a:pPr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pneumonitis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Liver shows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extramedullary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hematopoiesis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and portal tract inflammation.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Stillbirth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276350"/>
            <a:ext cx="7639425" cy="3209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Changes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bones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-inflammation and disruption of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osteochondral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junction in long bones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-bone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resorption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fibrosis of the flat bones of the skull.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lungs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firm and pale as a result of the presence of inflammatory cells and fibrosis in the alveolar septa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 alba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Spirochetes are readily demonstrable in tissue sections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Infantile syphilis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99700"/>
            <a:ext cx="8991600" cy="28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congenital syphilis in live born infants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clinically manifest at birth or within the first few months of life.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Affected infants present with chronic rhinitis (snuffles)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mucocutaneous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lesions similar to those seen in secondary syphilis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adults.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Visceral and skeletal changes resembling those seen in stillborn infants.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Congenital Syphilis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775" y="1276350"/>
            <a:ext cx="6650700" cy="3209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manifestations appear most commonly during 3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week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Snuffles is most frequent, bloody drainage, ulcers may develop, later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30-60% of infants develop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lesions similar to secondary syphilis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 to copper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maculopapular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become large, scaling, pustules, crusting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Face, arms, buttocks, legs, palms and soles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RESISTANCE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sensitive to </a:t>
            </a:r>
          </a:p>
          <a:p>
            <a:pPr lvl="1"/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drying, </a:t>
            </a:r>
          </a:p>
          <a:p>
            <a:pPr lvl="1"/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chemicals,</a:t>
            </a:r>
          </a:p>
          <a:p>
            <a:pPr lvl="1"/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heat -   as low as 42ºC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Congenital Syphilis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Face, perineum, and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intertriginous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areas, usually fissured lesions resembling mucous patches. 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Radial scarring results in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Rhagades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 lesions occur in 70-80%  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epiphysitis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common and causes pain on motion, leading to infant refusing to move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Parrot’s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pseudoparalysis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Congenital Syphilis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bone lesions in congenital syphilis during the first 6 months are characteristic.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 lesions occur at the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epiphyseal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ends of long bones.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hepatomegaly,nephrotic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syndrome, meningitis, nerve palsies may all occur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Congenital Syphilis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774" y="1352550"/>
            <a:ext cx="7944225" cy="31331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Lesions are two types-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malformations of tissue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affected at critical growth periods (Stigmata), and persistent inflammatory foci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Inflammatory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lesions of the cornea, bones, and central nervous system. Interstitial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Keratitis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20-50%,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perisynovitis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knees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Clutton’s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joints),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dorsalis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seizures, and paresis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Congenital Syphilis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Malformations (Stigmata)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destructive effects leave scars or developmental defects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Hutchinson’s Triad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Changes in incisors, corneal scars, and eighth nerve deafness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Hutchinson’s Teeth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Malformation of the central upper incisors that appears in the second or permanent teeth. 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Teeth are cylindrical rather than flattened, cutting edge narrower than base, notch may develop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Mulberry molar-</a:t>
            </a:r>
          </a:p>
          <a:p>
            <a:pPr eaLnBrk="1" hangingPunct="1">
              <a:buNone/>
              <a:defRPr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molar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hyperplastic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flat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surface covered with knobs representing abortive cusps</a:t>
            </a:r>
            <a:endParaRPr lang="en-US" sz="28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 Congenital Syphilis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352550"/>
            <a:ext cx="7944225" cy="313315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saber shin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deformity caused by chronic inflammation of the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tibia,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chronic meningitis, </a:t>
            </a:r>
          </a:p>
          <a:p>
            <a:pPr>
              <a:defRPr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chorioretinitis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gummas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nasal bone and cartilage with a resultant "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saddle-nose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 deformity. 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Placental changes</a:t>
            </a:r>
            <a:endParaRPr lang="en-US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enlarged, pale, and edematous.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Microscopy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proliferative endarteritis involving the fetal vessels, a mononuclear inflammatory reaction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villitis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and villous immaturity.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Lab diagnosis of syphilis Tests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99774" y="1352550"/>
            <a:ext cx="7944225" cy="3429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 categories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direct microscopic exam - used when lesions are present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(ii) non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tests - used for screening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(iii)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tests - are confirmatory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(iv) direct antigen detection tests - used in research settings and as gold standards for test evaluation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 detection methods 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Animal inoculation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Dark-field microscopy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• When lesions are present,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most specific and easiest means of diagnosing syphilis is by direct detection of organism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esp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during primary, secondary, infectious relapsing and early congenital syphilis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Dark-field microscopy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specimen source - Enlarged regional lymph nodes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cleansing lesion, gently abrade it and apply gentle pressure until only clear serum exudes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Place a drop of serum on surface of cover slip or slide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specific and immediate diagnosis of syphilis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Sensitivity of this test is not more than 50% hence it should be done on 3 consecutive days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Virulence factors </a:t>
            </a:r>
            <a:endParaRPr lang="en-US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774" y="1599700"/>
            <a:ext cx="7563225" cy="28860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Outer membrane protein – adherence to host cell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surface.</a:t>
            </a: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Hyaluronidase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facilitates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perivascular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invasin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Fibronectin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prevent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phagocytosis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62000" y="1352550"/>
            <a:ext cx="8381999" cy="313315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reagin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tests measure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antibodies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lipoidal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lipoprotein-like material released from damaged host cells as well as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cardiolipin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released from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VDRL(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veneral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disease research laboratory test)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USR (unheated serum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reagin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RPR(rapid plasma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reagin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VDRL only test that can be used for testing CSF (NEUROSYPHILIS)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Old test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Wasserman complement fixation test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Kahn’s tube flocculation test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Measure antibody directed against T.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pallidum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antigens </a:t>
            </a:r>
          </a:p>
          <a:p>
            <a:pPr>
              <a:defRPr/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Microhemagglutination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assay (MHA)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Fluorescent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antibody (FTA-ABS)</a:t>
            </a:r>
          </a:p>
          <a:p>
            <a:pPr>
              <a:defRPr/>
            </a:pPr>
            <a:r>
              <a:rPr lang="en-US" sz="28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Treponema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pallidum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particle agglutination (TP-PA)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Enzyme Immunoassay (EIA)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Multiplex Flow Immunoassay (MFI)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Diagnosis of congenital syphilis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 Anti 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treponemal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Antibodies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774" y="1599700"/>
            <a:ext cx="7791825" cy="2886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https://www.youtube.com/watch?v=qT-IjDWOgpM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https://www.youtube.com/watch?v=cFRk6CoupDs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64</a:t>
            </a:fld>
            <a:endParaRPr lang="e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CLINICAL SYNDROMES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Venereal syphilis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(transmitted by sexual contact)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Nonvenereal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syphilis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congenital syphilis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 occupational syphilis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Penetration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 Via skin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mucuos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membrane through abrasions during sexual contact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Transplacentally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Dissemination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Lymphatic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haematological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Spread: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52550"/>
            <a:ext cx="8839200" cy="2886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IP- 9-90 days 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T.pallidum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rapidly penetrates through minute abrasions on skin or mucosa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within a few hours, enters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lymphatics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blood to produce systemic infection and metastatic foci long before the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appearance of a primary lesion.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Blood is infectious  even during the incubation period or in the early stage of syphilis. </a:t>
            </a:r>
          </a:p>
          <a:p>
            <a:r>
              <a:rPr lang="en-US" dirty="0" smtClean="0"/>
              <a:t>•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dovico template">
  <a:themeElements>
    <a:clrScheme name="Custom 347">
      <a:dk1>
        <a:srgbClr val="272A36"/>
      </a:dk1>
      <a:lt1>
        <a:srgbClr val="FFFFFF"/>
      </a:lt1>
      <a:dk2>
        <a:srgbClr val="808392"/>
      </a:dk2>
      <a:lt2>
        <a:srgbClr val="E0E0E7"/>
      </a:lt2>
      <a:accent1>
        <a:srgbClr val="FFAD1D"/>
      </a:accent1>
      <a:accent2>
        <a:srgbClr val="EB7700"/>
      </a:accent2>
      <a:accent3>
        <a:srgbClr val="FD7E6B"/>
      </a:accent3>
      <a:accent4>
        <a:srgbClr val="F03131"/>
      </a:accent4>
      <a:accent5>
        <a:srgbClr val="41B5FF"/>
      </a:accent5>
      <a:accent6>
        <a:srgbClr val="1E87CA"/>
      </a:accent6>
      <a:hlink>
        <a:srgbClr val="272A3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2177</Words>
  <PresentationFormat>On-screen Show (16:9)</PresentationFormat>
  <Paragraphs>364</Paragraphs>
  <Slides>64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Lodovico template</vt:lpstr>
      <vt:lpstr>TREPONEMA PALLIDUM</vt:lpstr>
      <vt:lpstr>"He who knows syphilis,  knows medicine"  </vt:lpstr>
      <vt:lpstr>Slide 3</vt:lpstr>
      <vt:lpstr>TREPONEMA PALLIDUM  </vt:lpstr>
      <vt:lpstr>RESISTANCE </vt:lpstr>
      <vt:lpstr>Virulence factors </vt:lpstr>
      <vt:lpstr>CLINICAL SYNDROMES</vt:lpstr>
      <vt:lpstr>PATHOGENESIS - MoT</vt:lpstr>
      <vt:lpstr>Spread: </vt:lpstr>
      <vt:lpstr>PATHOLOGY</vt:lpstr>
      <vt:lpstr>STAGES OF SYPHILIS</vt:lpstr>
      <vt:lpstr>PRIMARY SYPHILIS</vt:lpstr>
      <vt:lpstr>Chancre</vt:lpstr>
      <vt:lpstr>PRIMARY SYPHILIS</vt:lpstr>
      <vt:lpstr>Secondary syphilis</vt:lpstr>
      <vt:lpstr>Slide 16</vt:lpstr>
      <vt:lpstr>Secondary Syphilis      -Macular Eruption </vt:lpstr>
      <vt:lpstr>Secondary Syphilis- Papular Eruptions         </vt:lpstr>
      <vt:lpstr>Secondary Syphilis-Mucous membrane </vt:lpstr>
      <vt:lpstr>Mucous patches  </vt:lpstr>
      <vt:lpstr>Histologic examination </vt:lpstr>
      <vt:lpstr>Latent period</vt:lpstr>
      <vt:lpstr>Latent syphilis</vt:lpstr>
      <vt:lpstr>Latent syphilis</vt:lpstr>
      <vt:lpstr>Tertiary</vt:lpstr>
      <vt:lpstr>BENIGN TERTIARY SYPHILIS</vt:lpstr>
      <vt:lpstr>Tertiary-  Cutaneous Syphilid</vt:lpstr>
      <vt:lpstr>Cutaneous Syphilid</vt:lpstr>
      <vt:lpstr>    Gumma</vt:lpstr>
      <vt:lpstr>   Microscopical features</vt:lpstr>
      <vt:lpstr> gumma- different sites</vt:lpstr>
      <vt:lpstr>Cardiovascular Syphilis</vt:lpstr>
      <vt:lpstr>Cardiovascular syphilis</vt:lpstr>
      <vt:lpstr> Cardiovascular syphilis </vt:lpstr>
      <vt:lpstr>Cor Bovinum</vt:lpstr>
      <vt:lpstr>Neurosyphilis</vt:lpstr>
      <vt:lpstr>Asymptomatic neurosyphilis</vt:lpstr>
      <vt:lpstr>Early Neurosyphilis</vt:lpstr>
      <vt:lpstr> Meningovascular involvement</vt:lpstr>
      <vt:lpstr>Slide 40</vt:lpstr>
      <vt:lpstr>Late Neurosyphilis</vt:lpstr>
      <vt:lpstr>General  paresis </vt:lpstr>
      <vt:lpstr>Tabes dorsalis or syphilitic myelopathy</vt:lpstr>
      <vt:lpstr>Congenital Syphilis</vt:lpstr>
      <vt:lpstr>Manifestations of congenital syphilis</vt:lpstr>
      <vt:lpstr> stillbirth </vt:lpstr>
      <vt:lpstr> Stillbirth </vt:lpstr>
      <vt:lpstr>Infantile syphilis</vt:lpstr>
      <vt:lpstr>Early Congenital Syphilis</vt:lpstr>
      <vt:lpstr>Early Congenital Syphilis </vt:lpstr>
      <vt:lpstr>Early Congenital Syphilis</vt:lpstr>
      <vt:lpstr>Late Congenital Syphilis</vt:lpstr>
      <vt:lpstr>Late Congenital Syphilis</vt:lpstr>
      <vt:lpstr>Hutchinson’s Teeth </vt:lpstr>
      <vt:lpstr>Late Congenital Syphilis</vt:lpstr>
      <vt:lpstr>Placental changes</vt:lpstr>
      <vt:lpstr>Lab diagnosis of syphilis Tests</vt:lpstr>
      <vt:lpstr>Direct detection methods </vt:lpstr>
      <vt:lpstr>Dark-field microscopy  </vt:lpstr>
      <vt:lpstr>non treponemal tests</vt:lpstr>
      <vt:lpstr>Old test </vt:lpstr>
      <vt:lpstr>Treponemal Tests</vt:lpstr>
      <vt:lpstr>Diagnosis of congenital syphilis</vt:lpstr>
      <vt:lpstr>REFER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SPIROCHETES </dc:title>
  <cp:lastModifiedBy>Dept.Of Pathology</cp:lastModifiedBy>
  <cp:revision>20</cp:revision>
  <dcterms:modified xsi:type="dcterms:W3CDTF">2021-11-05T04:25:12Z</dcterms:modified>
</cp:coreProperties>
</file>